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18" roundtripDataSignature="AMtx7mjpMqCkP4StvTC+xJiZqhXVft7pE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DA37B49-9C68-4DDA-3492-777C963CCEBA}" v="5" dt="2025-10-06T17:31:38.75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customschemas.google.com/relationships/presentationmetadata" Target="meta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oraya Salazar" userId="S::soraya.salazar@kibernumacademy.com::fdf00a5c-f577-43dc-8064-9968cad83607" providerId="AD" clId="Web-{7DA37B49-9C68-4DDA-3492-777C963CCEBA}"/>
    <pc:docChg chg="modSld">
      <pc:chgData name="Soraya Salazar" userId="S::soraya.salazar@kibernumacademy.com::fdf00a5c-f577-43dc-8064-9968cad83607" providerId="AD" clId="Web-{7DA37B49-9C68-4DDA-3492-777C963CCEBA}" dt="2025-10-06T17:31:38.540" v="1" actId="20577"/>
      <pc:docMkLst>
        <pc:docMk/>
      </pc:docMkLst>
      <pc:sldChg chg="modSp">
        <pc:chgData name="Soraya Salazar" userId="S::soraya.salazar@kibernumacademy.com::fdf00a5c-f577-43dc-8064-9968cad83607" providerId="AD" clId="Web-{7DA37B49-9C68-4DDA-3492-777C963CCEBA}" dt="2025-10-06T17:31:38.540" v="1" actId="20577"/>
        <pc:sldMkLst>
          <pc:docMk/>
          <pc:sldMk cId="0" sldId="256"/>
        </pc:sldMkLst>
        <pc:spChg chg="mod">
          <ac:chgData name="Soraya Salazar" userId="S::soraya.salazar@kibernumacademy.com::fdf00a5c-f577-43dc-8064-9968cad83607" providerId="AD" clId="Web-{7DA37B49-9C68-4DDA-3492-777C963CCEBA}" dt="2025-10-06T17:31:38.540" v="1" actId="20577"/>
          <ac:spMkLst>
            <pc:docMk/>
            <pc:sldMk cId="0" sldId="256"/>
            <ac:spMk id="92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2" name="Google Shape;17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3" name="Google Shape;18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0" name="Google Shape;190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1" name="Google Shape;10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1" name="Google Shape;11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1" name="Google Shape;12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4" name="Google Shape;13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3" name="Google Shape;14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4" name="Google Shape;15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3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0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3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texto vertical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22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vertical y texto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3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23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5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0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5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 objetos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16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ció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7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7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17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17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17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el título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ido con título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0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20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con título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1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1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21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3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" name="Google Shape;11;p1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" descr="Un conjunto de letras negras en un fondo blanco&#10;&#10;Descripción generada automáticamente con confianza media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27941"/>
            <a:ext cx="12192000" cy="7037762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"/>
          <p:cNvSpPr/>
          <p:nvPr/>
        </p:nvSpPr>
        <p:spPr>
          <a:xfrm>
            <a:off x="3906982" y="3257006"/>
            <a:ext cx="7102763" cy="2047637"/>
          </a:xfrm>
          <a:prstGeom prst="roundRect">
            <a:avLst>
              <a:gd name="adj" fmla="val 7874"/>
            </a:avLst>
          </a:prstGeom>
          <a:solidFill>
            <a:schemeClr val="dk1">
              <a:alpha val="75294"/>
            </a:schemeClr>
          </a:solidFill>
          <a:ln>
            <a:noFill/>
          </a:ln>
        </p:spPr>
        <p:txBody>
          <a:bodyPr spcFirstLastPara="1" wrap="square" lIns="91425" tIns="45700" rIns="5400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1"/>
          <p:cNvSpPr txBox="1">
            <a:spLocks noGrp="1"/>
          </p:cNvSpPr>
          <p:nvPr>
            <p:ph type="ctrTitle"/>
          </p:nvPr>
        </p:nvSpPr>
        <p:spPr>
          <a:xfrm>
            <a:off x="4169525" y="3123426"/>
            <a:ext cx="6757093" cy="1982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5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Presentación de la sesión</a:t>
            </a:r>
            <a:endParaRPr sz="30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1"/>
          <p:cNvSpPr txBox="1"/>
          <p:nvPr/>
        </p:nvSpPr>
        <p:spPr>
          <a:xfrm>
            <a:off x="4108588" y="2792298"/>
            <a:ext cx="7022779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-US" sz="1800" b="1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Análisis</a:t>
            </a:r>
            <a:r>
              <a:rPr lang="en-US" sz="1800" b="1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1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Exploratorio</a:t>
            </a:r>
            <a:r>
              <a:rPr lang="en-US" sz="1800" b="1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y </a:t>
            </a:r>
            <a:r>
              <a:rPr lang="en-US" sz="1800" b="1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Programación</a:t>
            </a:r>
            <a:r>
              <a:rPr lang="en-US" sz="1800" b="1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1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Estadística</a:t>
            </a: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 txBox="1">
            <a:spLocks noGrp="1"/>
          </p:cNvSpPr>
          <p:nvPr>
            <p:ph type="title"/>
          </p:nvPr>
        </p:nvSpPr>
        <p:spPr>
          <a:xfrm>
            <a:off x="838200" y="222042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s-CL" sz="3200" b="0" i="0" u="none" strike="noStrike" cap="none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Recapitulación y Reflexión: </a:t>
            </a:r>
            <a:br>
              <a:rPr lang="es-CL" dirty="0"/>
            </a:br>
            <a:br>
              <a:rPr lang="es-CL" dirty="0"/>
            </a:br>
            <a:r>
              <a:rPr lang="es-CL" sz="3200" b="0" i="0" u="none" strike="noStrike" cap="none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“Lo que hemos aprendido hoy”</a:t>
            </a:r>
            <a:endParaRPr lang="es-CL" sz="3200" b="0" i="0" u="none" strike="noStrike" cap="none" dirty="0">
              <a:solidFill>
                <a:srgbClr val="7F7F7F"/>
              </a:solidFill>
              <a:latin typeface="Arial"/>
              <a:ea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9"/>
          <p:cNvSpPr/>
          <p:nvPr/>
        </p:nvSpPr>
        <p:spPr>
          <a:xfrm>
            <a:off x="4138384" y="1954130"/>
            <a:ext cx="8472500" cy="2382886"/>
          </a:xfrm>
          <a:prstGeom prst="roundRect">
            <a:avLst>
              <a:gd name="adj" fmla="val 2971"/>
            </a:avLst>
          </a:prstGeom>
          <a:gradFill>
            <a:gsLst>
              <a:gs pos="0">
                <a:srgbClr val="547D28"/>
              </a:gs>
              <a:gs pos="50000">
                <a:srgbClr val="7AB539"/>
              </a:gs>
              <a:gs pos="100000">
                <a:srgbClr val="92D946"/>
              </a:gs>
            </a:gsLst>
            <a:lin ang="27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p9"/>
          <p:cNvSpPr txBox="1"/>
          <p:nvPr/>
        </p:nvSpPr>
        <p:spPr>
          <a:xfrm>
            <a:off x="653183" y="475023"/>
            <a:ext cx="10782300" cy="1008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s-CL" sz="3600" b="0" i="0" u="none" strike="noStrike" cap="none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¡</a:t>
            </a:r>
            <a:r>
              <a:rPr lang="es-CL" sz="3200" b="0" i="0" u="none" strike="noStrike" cap="none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Consejos para el éxito!</a:t>
            </a:r>
            <a:endParaRPr lang="es-CL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176" name="Google Shape;176;p9"/>
          <p:cNvSpPr txBox="1"/>
          <p:nvPr/>
        </p:nvSpPr>
        <p:spPr>
          <a:xfrm>
            <a:off x="4596567" y="2196555"/>
            <a:ext cx="7041235" cy="1938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es-CL" sz="20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Practica, practica y practica…</a:t>
            </a:r>
            <a:endParaRPr lang="es-CL" sz="20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lang="es-CL" sz="20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</a:endParaRPr>
          </a:p>
          <a:p>
            <a:pPr marL="28575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es-CL" sz="20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No te sientas frustrado ni sientas que no sirves para </a:t>
            </a:r>
            <a:r>
              <a:rPr lang="es-CL" sz="2000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ésto</a:t>
            </a:r>
            <a:r>
              <a:rPr lang="es-CL" sz="20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la partida siempre cuesta un poco más.</a:t>
            </a:r>
            <a:endParaRPr lang="es-CL" sz="20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</a:endParaRPr>
          </a:p>
          <a:p>
            <a:pPr marL="285750" marR="0" lvl="0" indent="-1841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lang="es-CL" sz="20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</a:endParaRPr>
          </a:p>
          <a:p>
            <a:pPr marL="28575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es-CL" sz="20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Siéntete parte de la comunidad, comparte.</a:t>
            </a:r>
            <a:endParaRPr lang="es-CL" sz="20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177" name="Google Shape;177;p9"/>
          <p:cNvSpPr/>
          <p:nvPr/>
        </p:nvSpPr>
        <p:spPr>
          <a:xfrm>
            <a:off x="807866" y="1604297"/>
            <a:ext cx="2929631" cy="4130678"/>
          </a:xfrm>
          <a:prstGeom prst="roundRect">
            <a:avLst>
              <a:gd name="adj" fmla="val 2971"/>
            </a:avLst>
          </a:prstGeom>
          <a:solidFill>
            <a:schemeClr val="lt1"/>
          </a:solidFill>
          <a:ln w="38100" cap="flat" cmpd="sng">
            <a:solidFill>
              <a:srgbClr val="92D05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8" name="Google Shape;178;p9" descr="Arnold Schwarzenegger: The Celebrity Apprentice Host - NBC.com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7730" y="1771219"/>
            <a:ext cx="2694618" cy="2748708"/>
          </a:xfrm>
          <a:prstGeom prst="rect">
            <a:avLst/>
          </a:prstGeom>
          <a:solidFill>
            <a:srgbClr val="ECECEC"/>
          </a:solidFill>
          <a:ln w="8890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79" name="Google Shape;179;p9"/>
          <p:cNvSpPr/>
          <p:nvPr/>
        </p:nvSpPr>
        <p:spPr>
          <a:xfrm>
            <a:off x="807866" y="4611829"/>
            <a:ext cx="2929631" cy="1215048"/>
          </a:xfrm>
          <a:prstGeom prst="roundRect">
            <a:avLst>
              <a:gd name="adj" fmla="val 2971"/>
            </a:avLst>
          </a:prstGeom>
          <a:gradFill>
            <a:gsLst>
              <a:gs pos="0">
                <a:srgbClr val="547D28"/>
              </a:gs>
              <a:gs pos="50000">
                <a:srgbClr val="7AB539"/>
              </a:gs>
              <a:gs pos="100000">
                <a:srgbClr val="92D946"/>
              </a:gs>
            </a:gsLst>
            <a:lin ang="2700000" scaled="0"/>
          </a:gradFill>
          <a:ln w="9525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9"/>
          <p:cNvSpPr txBox="1"/>
          <p:nvPr/>
        </p:nvSpPr>
        <p:spPr>
          <a:xfrm>
            <a:off x="890685" y="4611829"/>
            <a:ext cx="2748708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just">
              <a:lnSpc>
                <a:spcPct val="150000"/>
              </a:lnSpc>
              <a:buSzPts val="1600"/>
            </a:pPr>
            <a:r>
              <a:rPr lang="es-CL" sz="16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“Tu FUTURO se decide por lo que haces HOY, </a:t>
            </a:r>
            <a:endParaRPr lang="es-CL" sz="1600" dirty="0">
              <a:solidFill>
                <a:schemeClr val="lt1"/>
              </a:solidFill>
            </a:endParaRPr>
          </a:p>
          <a:p>
            <a:pPr marL="0" marR="0" lvl="0" indent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None/>
            </a:pPr>
            <a:r>
              <a:rPr lang="es-CL" sz="16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no MAÑANA”</a:t>
            </a:r>
            <a:endParaRPr lang="es-CL" sz="16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10" descr="Patrón de fondo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10"/>
          <p:cNvSpPr/>
          <p:nvPr/>
        </p:nvSpPr>
        <p:spPr>
          <a:xfrm>
            <a:off x="-585177" y="3057041"/>
            <a:ext cx="7270376" cy="1045333"/>
          </a:xfrm>
          <a:prstGeom prst="roundRect">
            <a:avLst>
              <a:gd name="adj" fmla="val 9640"/>
            </a:avLst>
          </a:prstGeom>
          <a:gradFill>
            <a:gsLst>
              <a:gs pos="0">
                <a:srgbClr val="58751F"/>
              </a:gs>
              <a:gs pos="50000">
                <a:srgbClr val="81AB2C"/>
              </a:gs>
              <a:gs pos="100000">
                <a:srgbClr val="9BCC36"/>
              </a:gs>
            </a:gsLst>
            <a:lin ang="27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rgbClr val="008CA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10"/>
          <p:cNvSpPr txBox="1"/>
          <p:nvPr/>
        </p:nvSpPr>
        <p:spPr>
          <a:xfrm>
            <a:off x="2492546" y="2835053"/>
            <a:ext cx="4446644" cy="14893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s-CL" sz="36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Dudas y consultas</a:t>
            </a:r>
            <a:endParaRPr lang="es-CL"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1"/>
          <p:cNvSpPr txBox="1"/>
          <p:nvPr/>
        </p:nvSpPr>
        <p:spPr>
          <a:xfrm>
            <a:off x="704850" y="2786424"/>
            <a:ext cx="10782300" cy="1008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s-CL" sz="3200" b="0" i="0" u="none" strike="noStrike" cap="none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Fin de la Sesión</a:t>
            </a:r>
            <a:endParaRPr lang="es-CL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4"/>
          <p:cNvSpPr txBox="1">
            <a:spLocks noGrp="1"/>
          </p:cNvSpPr>
          <p:nvPr>
            <p:ph type="title"/>
          </p:nvPr>
        </p:nvSpPr>
        <p:spPr>
          <a:xfrm>
            <a:off x="838200" y="1568864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s-CL" sz="3600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Repaso y Activación de Conceptos: </a:t>
            </a:r>
            <a:br>
              <a:rPr lang="es-CL" sz="3600" dirty="0">
                <a:latin typeface="Arial"/>
                <a:ea typeface="Arial"/>
                <a:cs typeface="Arial"/>
              </a:rPr>
            </a:br>
            <a:br>
              <a:rPr lang="es-CL" sz="3600" dirty="0">
                <a:latin typeface="Arial"/>
                <a:ea typeface="Arial"/>
                <a:cs typeface="Arial"/>
              </a:rPr>
            </a:br>
            <a:r>
              <a:rPr lang="es-CL" sz="3600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“Preparándonos para avanzar”</a:t>
            </a:r>
            <a:endParaRPr lang="es-CL" sz="3600" dirty="0">
              <a:solidFill>
                <a:srgbClr val="7F7F7F"/>
              </a:solidFill>
              <a:latin typeface="Arial"/>
              <a:ea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"/>
          <p:cNvSpPr/>
          <p:nvPr/>
        </p:nvSpPr>
        <p:spPr>
          <a:xfrm>
            <a:off x="757382" y="3400280"/>
            <a:ext cx="7774334" cy="2428604"/>
          </a:xfrm>
          <a:prstGeom prst="roundRect">
            <a:avLst>
              <a:gd name="adj" fmla="val 4466"/>
            </a:avLst>
          </a:prstGeom>
          <a:gradFill>
            <a:gsLst>
              <a:gs pos="0">
                <a:srgbClr val="547D28"/>
              </a:gs>
              <a:gs pos="50000">
                <a:srgbClr val="7AB539"/>
              </a:gs>
              <a:gs pos="100000">
                <a:srgbClr val="92D946"/>
              </a:gs>
            </a:gsLst>
            <a:lin ang="27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42900" marR="0" lvl="0" indent="-2286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2"/>
          <p:cNvSpPr txBox="1"/>
          <p:nvPr/>
        </p:nvSpPr>
        <p:spPr>
          <a:xfrm>
            <a:off x="924021" y="4260659"/>
            <a:ext cx="71619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0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1. Presentar información de un set de datos utilizando librería </a:t>
            </a:r>
            <a:r>
              <a:rPr lang="es-CL" sz="20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Seaborn</a:t>
            </a:r>
            <a:r>
              <a:rPr lang="es-CL" sz="20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para graficar la información.</a:t>
            </a:r>
            <a:endParaRPr lang="es-CL"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05" name="Google Shape;105;p2"/>
          <p:cNvSpPr/>
          <p:nvPr/>
        </p:nvSpPr>
        <p:spPr>
          <a:xfrm>
            <a:off x="757382" y="1391415"/>
            <a:ext cx="7774335" cy="932997"/>
          </a:xfrm>
          <a:prstGeom prst="roundRect">
            <a:avLst>
              <a:gd name="adj" fmla="val 4466"/>
            </a:avLst>
          </a:prstGeom>
          <a:gradFill>
            <a:gsLst>
              <a:gs pos="0">
                <a:srgbClr val="547D28"/>
              </a:gs>
              <a:gs pos="50000">
                <a:srgbClr val="7AB539"/>
              </a:gs>
              <a:gs pos="100000">
                <a:srgbClr val="92D946"/>
              </a:gs>
            </a:gsLst>
            <a:lin ang="27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42900" marR="0" lvl="0" indent="-2286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2"/>
          <p:cNvSpPr txBox="1"/>
          <p:nvPr/>
        </p:nvSpPr>
        <p:spPr>
          <a:xfrm>
            <a:off x="924021" y="1459221"/>
            <a:ext cx="7074670" cy="751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Análisis Visual de Datos</a:t>
            </a:r>
            <a:endParaRPr lang="es-CL" sz="12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07" name="Google Shape;107;p2"/>
          <p:cNvSpPr txBox="1"/>
          <p:nvPr/>
        </p:nvSpPr>
        <p:spPr>
          <a:xfrm>
            <a:off x="-262704" y="441923"/>
            <a:ext cx="5293474" cy="1008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s-CL" sz="3200" b="0" i="0" u="none" strike="noStrike" cap="none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Título de la sesión</a:t>
            </a:r>
            <a:endParaRPr lang="es-CL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108" name="Google Shape;108;p2"/>
          <p:cNvSpPr txBox="1"/>
          <p:nvPr/>
        </p:nvSpPr>
        <p:spPr>
          <a:xfrm>
            <a:off x="-150094" y="2392218"/>
            <a:ext cx="4368281" cy="1008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s-CL" sz="3200" b="0" i="0" u="none" strike="noStrike" cap="none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Aprendizajes</a:t>
            </a:r>
            <a:endParaRPr lang="es-CL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"/>
          <p:cNvSpPr/>
          <p:nvPr/>
        </p:nvSpPr>
        <p:spPr>
          <a:xfrm>
            <a:off x="1017556" y="2333286"/>
            <a:ext cx="5948218" cy="2861681"/>
          </a:xfrm>
          <a:prstGeom prst="roundRect">
            <a:avLst>
              <a:gd name="adj" fmla="val 2778"/>
            </a:avLst>
          </a:prstGeom>
          <a:gradFill>
            <a:gsLst>
              <a:gs pos="0">
                <a:srgbClr val="58751F"/>
              </a:gs>
              <a:gs pos="50000">
                <a:srgbClr val="81AB2C"/>
              </a:gs>
              <a:gs pos="100000">
                <a:srgbClr val="9BCC36"/>
              </a:gs>
            </a:gsLst>
            <a:lin ang="27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4" name="Google Shape;114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2037" y="2840775"/>
            <a:ext cx="322811" cy="3228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2037" y="3402635"/>
            <a:ext cx="322811" cy="322811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3"/>
          <p:cNvSpPr txBox="1"/>
          <p:nvPr/>
        </p:nvSpPr>
        <p:spPr>
          <a:xfrm>
            <a:off x="1146404" y="2333286"/>
            <a:ext cx="6031345" cy="2994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s-CL" sz="20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Análisis Visual.</a:t>
            </a:r>
            <a:endParaRPr lang="es-CL" sz="20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</a:endParaRPr>
          </a:p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endParaRPr lang="es-CL" sz="20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</a:endParaRPr>
          </a:p>
          <a:p>
            <a:pPr>
              <a:lnSpc>
                <a:spcPct val="90000"/>
              </a:lnSpc>
            </a:pPr>
            <a:r>
              <a:rPr lang="es-CL" sz="20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Análisis Visual Librería </a:t>
            </a:r>
            <a:r>
              <a:rPr lang="es-CL" sz="20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Seaborn</a:t>
            </a:r>
            <a:r>
              <a:rPr lang="es-CL" sz="20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lang="es-CL" sz="20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</a:endParaRPr>
          </a:p>
          <a:p>
            <a:pPr marL="127000"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</a:pPr>
            <a:endParaRPr lang="es-CL" sz="20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</a:endParaRPr>
          </a:p>
          <a:p>
            <a:pPr>
              <a:lnSpc>
                <a:spcPct val="90000"/>
              </a:lnSpc>
            </a:pPr>
            <a:r>
              <a:rPr lang="es-CL" sz="20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Reforzar y profundizar conceptos (asincrónico).</a:t>
            </a:r>
            <a:endParaRPr lang="es-CL" sz="20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</a:endParaRPr>
          </a:p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</a:pPr>
            <a:endParaRPr lang="es-CL" sz="20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</a:endParaRPr>
          </a:p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</a:pPr>
            <a:endParaRPr lang="es-CL" sz="20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</a:endParaRPr>
          </a:p>
        </p:txBody>
      </p:sp>
      <p:pic>
        <p:nvPicPr>
          <p:cNvPr id="117" name="Google Shape;117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0111" y="3988783"/>
            <a:ext cx="322811" cy="322811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3"/>
          <p:cNvSpPr txBox="1"/>
          <p:nvPr/>
        </p:nvSpPr>
        <p:spPr>
          <a:xfrm>
            <a:off x="439260" y="1112363"/>
            <a:ext cx="3975723" cy="1008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Temáticas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4"/>
          <p:cNvSpPr/>
          <p:nvPr/>
        </p:nvSpPr>
        <p:spPr>
          <a:xfrm>
            <a:off x="6251559" y="-420255"/>
            <a:ext cx="4619642" cy="5819706"/>
          </a:xfrm>
          <a:prstGeom prst="roundRect">
            <a:avLst>
              <a:gd name="adj" fmla="val 2778"/>
            </a:avLst>
          </a:prstGeom>
          <a:gradFill>
            <a:gsLst>
              <a:gs pos="0">
                <a:srgbClr val="58751F"/>
              </a:gs>
              <a:gs pos="50000">
                <a:srgbClr val="81AB2C"/>
              </a:gs>
              <a:gs pos="100000">
                <a:srgbClr val="9BCC36"/>
              </a:gs>
            </a:gsLst>
            <a:lin ang="27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4" name="Google Shape;124;p4"/>
          <p:cNvGrpSpPr/>
          <p:nvPr/>
        </p:nvGrpSpPr>
        <p:grpSpPr>
          <a:xfrm>
            <a:off x="1078806" y="1749685"/>
            <a:ext cx="3524500" cy="3630571"/>
            <a:chOff x="842747" y="90401"/>
            <a:chExt cx="3524500" cy="3630571"/>
          </a:xfrm>
        </p:grpSpPr>
        <p:sp>
          <p:nvSpPr>
            <p:cNvPr id="125" name="Google Shape;125;p4"/>
            <p:cNvSpPr/>
            <p:nvPr/>
          </p:nvSpPr>
          <p:spPr>
            <a:xfrm>
              <a:off x="842747" y="90401"/>
              <a:ext cx="3524500" cy="3524500"/>
            </a:xfrm>
            <a:prstGeom prst="ellipse">
              <a:avLst/>
            </a:prstGeom>
            <a:blipFill rotWithShape="1">
              <a:blip r:embed="rId3">
                <a:alphaModFix/>
              </a:blip>
              <a:stretch>
                <a:fillRect l="-24995" r="-24994"/>
              </a:stretch>
            </a:blip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26;p4"/>
            <p:cNvSpPr/>
            <p:nvPr/>
          </p:nvSpPr>
          <p:spPr>
            <a:xfrm flipH="1">
              <a:off x="3413435" y="3516041"/>
              <a:ext cx="97637" cy="2049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127;p4"/>
            <p:cNvSpPr txBox="1"/>
            <p:nvPr/>
          </p:nvSpPr>
          <p:spPr>
            <a:xfrm>
              <a:off x="3413435" y="3516041"/>
              <a:ext cx="97637" cy="2049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b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Calibri"/>
                <a:buNone/>
              </a:pPr>
              <a:endParaRPr sz="5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28" name="Google Shape;128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91151" y="1794950"/>
            <a:ext cx="322811" cy="3228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91151" y="3595175"/>
            <a:ext cx="322811" cy="322811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4"/>
          <p:cNvSpPr txBox="1"/>
          <p:nvPr/>
        </p:nvSpPr>
        <p:spPr>
          <a:xfrm>
            <a:off x="6578869" y="1761820"/>
            <a:ext cx="3949794" cy="2862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-CL" sz="2000" b="1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Sesión Sincrónicas (3 </a:t>
            </a:r>
            <a:r>
              <a:rPr lang="es-CL" sz="2000" b="1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hrs</a:t>
            </a:r>
            <a:r>
              <a:rPr lang="es-CL" sz="2000" b="1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lang="es-CL" dirty="0">
              <a:solidFill>
                <a:schemeClr val="lt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lang="es-CL" sz="20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lang="es-CL" sz="20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Análisis Visual.</a:t>
            </a:r>
            <a:endParaRPr lang="es-CL" dirty="0">
              <a:solidFill>
                <a:schemeClr val="lt1"/>
              </a:solidFill>
            </a:endParaRPr>
          </a:p>
          <a:p>
            <a:pPr marL="285750" marR="0" lvl="0" indent="-158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lang="es-CL" sz="20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</a:endParaRPr>
          </a:p>
          <a:p>
            <a:pPr marL="285750" indent="-285750">
              <a:buClr>
                <a:schemeClr val="lt1"/>
              </a:buClr>
              <a:buSzPts val="2000"/>
              <a:buFont typeface="Arial"/>
              <a:buChar char="•"/>
            </a:pPr>
            <a:r>
              <a:rPr lang="es-CL" sz="20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Análisis Visual Librería </a:t>
            </a:r>
            <a:r>
              <a:rPr lang="es-CL" sz="20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Seaborn</a:t>
            </a:r>
            <a:r>
              <a:rPr lang="es-CL" sz="20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r>
              <a:rPr lang="es-CL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lang="es-CL" sz="20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</a:endParaRPr>
          </a:p>
          <a:p>
            <a:pPr marL="285750" marR="0" lvl="0" indent="-158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lang="es-CL" sz="20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-CL" sz="2000" b="1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Sesión Asincrónicas (1 </a:t>
            </a:r>
            <a:r>
              <a:rPr lang="es-CL" sz="2000" b="1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hr</a:t>
            </a:r>
            <a:r>
              <a:rPr lang="es-CL" sz="2000" b="1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lang="es-CL" dirty="0">
              <a:solidFill>
                <a:schemeClr val="lt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lang="es-CL" sz="20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lang="es-CL" sz="20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Reforzamiento de conceptos.</a:t>
            </a:r>
            <a:endParaRPr lang="es-CL" sz="20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31" name="Google Shape;131;p4"/>
          <p:cNvSpPr txBox="1"/>
          <p:nvPr/>
        </p:nvSpPr>
        <p:spPr>
          <a:xfrm>
            <a:off x="983657" y="424325"/>
            <a:ext cx="4476905" cy="1008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200" b="0" i="0" u="none" strike="noStrike" cap="none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Estructura de la Sesión</a:t>
            </a:r>
            <a:endParaRPr lang="es-CL" sz="3200" b="0" i="0" u="none" strike="noStrike" cap="none" dirty="0">
              <a:solidFill>
                <a:srgbClr val="7F7F7F"/>
              </a:solidFill>
              <a:latin typeface="Arial"/>
              <a:ea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04364" y="2309091"/>
            <a:ext cx="3722254" cy="2262909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5"/>
          <p:cNvSpPr/>
          <p:nvPr/>
        </p:nvSpPr>
        <p:spPr>
          <a:xfrm>
            <a:off x="993711" y="-110835"/>
            <a:ext cx="5111525" cy="7195126"/>
          </a:xfrm>
          <a:prstGeom prst="roundRect">
            <a:avLst>
              <a:gd name="adj" fmla="val 2778"/>
            </a:avLst>
          </a:prstGeom>
          <a:gradFill>
            <a:gsLst>
              <a:gs pos="0">
                <a:srgbClr val="58751F"/>
              </a:gs>
              <a:gs pos="50000">
                <a:srgbClr val="81AB2C"/>
              </a:gs>
              <a:gs pos="100000">
                <a:srgbClr val="9BCC36"/>
              </a:gs>
            </a:gsLst>
            <a:lin ang="27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5"/>
          <p:cNvSpPr txBox="1"/>
          <p:nvPr/>
        </p:nvSpPr>
        <p:spPr>
          <a:xfrm>
            <a:off x="6039374" y="655781"/>
            <a:ext cx="5349062" cy="1008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200" b="0" i="0" u="none" strike="noStrike" cap="none" dirty="0">
                <a:solidFill>
                  <a:srgbClr val="75707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s-CL" sz="3200" b="0" i="0" u="none" strike="noStrike" cap="none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. Análisis Visual</a:t>
            </a:r>
            <a:endParaRPr lang="es-CL" sz="3200" b="0" i="0" u="none" strike="noStrike" cap="none" dirty="0">
              <a:solidFill>
                <a:srgbClr val="7F7F7F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139" name="Google Shape;139;p5"/>
          <p:cNvSpPr txBox="1"/>
          <p:nvPr/>
        </p:nvSpPr>
        <p:spPr>
          <a:xfrm>
            <a:off x="1511915" y="2712094"/>
            <a:ext cx="4719048" cy="1323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-CL" sz="20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Presentación:</a:t>
            </a:r>
            <a:endParaRPr lang="es-CL" dirty="0">
              <a:solidFill>
                <a:schemeClr val="lt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lang="es-CL" sz="20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 marL="457200" indent="-457200">
              <a:buClr>
                <a:schemeClr val="lt1"/>
              </a:buClr>
              <a:buSzPts val="2000"/>
              <a:buFont typeface="Arial"/>
              <a:buAutoNum type="arabicPeriod"/>
            </a:pPr>
            <a:r>
              <a:rPr lang="es-CL" sz="20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“Análisis Visual.pptx”</a:t>
            </a:r>
            <a:r>
              <a:rPr lang="es-CL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   </a:t>
            </a:r>
            <a:endParaRPr lang="es-CL" sz="20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</a:endParaRPr>
          </a:p>
          <a:p>
            <a:r>
              <a:rPr lang="es-CL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         </a:t>
            </a:r>
            <a:endParaRPr lang="es-CL" sz="20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</a:endParaRPr>
          </a:p>
        </p:txBody>
      </p:sp>
      <p:pic>
        <p:nvPicPr>
          <p:cNvPr id="140" name="Google Shape;140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425486" y="2518042"/>
            <a:ext cx="3280009" cy="18450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61983" y="1870385"/>
            <a:ext cx="5310076" cy="3715965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6"/>
          <p:cNvSpPr/>
          <p:nvPr/>
        </p:nvSpPr>
        <p:spPr>
          <a:xfrm>
            <a:off x="527446" y="-26773"/>
            <a:ext cx="5178442" cy="7438985"/>
          </a:xfrm>
          <a:prstGeom prst="roundRect">
            <a:avLst>
              <a:gd name="adj" fmla="val 2778"/>
            </a:avLst>
          </a:prstGeom>
          <a:gradFill>
            <a:gsLst>
              <a:gs pos="0">
                <a:srgbClr val="58751F"/>
              </a:gs>
              <a:gs pos="50000">
                <a:srgbClr val="81AB2C"/>
              </a:gs>
              <a:gs pos="100000">
                <a:srgbClr val="9BCC36"/>
              </a:gs>
            </a:gsLst>
            <a:lin ang="27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6"/>
          <p:cNvSpPr txBox="1"/>
          <p:nvPr/>
        </p:nvSpPr>
        <p:spPr>
          <a:xfrm>
            <a:off x="5705888" y="923308"/>
            <a:ext cx="6155186" cy="1008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200" b="0" i="0" u="none" strike="noStrike" cap="none" dirty="0">
                <a:solidFill>
                  <a:srgbClr val="757070"/>
                </a:solidFill>
                <a:latin typeface="Arial"/>
                <a:ea typeface="Arial"/>
                <a:cs typeface="Arial"/>
                <a:sym typeface="Arial"/>
              </a:rPr>
              <a:t>2. Análisis Visual Librería </a:t>
            </a:r>
            <a:r>
              <a:rPr lang="es-CL" sz="3200" b="0" i="0" u="none" strike="noStrike" cap="none" dirty="0" err="1">
                <a:solidFill>
                  <a:srgbClr val="757070"/>
                </a:solidFill>
                <a:latin typeface="Arial"/>
                <a:ea typeface="Arial"/>
                <a:cs typeface="Arial"/>
                <a:sym typeface="Arial"/>
              </a:rPr>
              <a:t>Seaborn</a:t>
            </a:r>
            <a:endParaRPr lang="es-CL" sz="3200" b="0" i="0" u="none" strike="noStrike" cap="none" dirty="0" err="1">
              <a:solidFill>
                <a:srgbClr val="757070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148" name="Google Shape;148;p6"/>
          <p:cNvSpPr txBox="1"/>
          <p:nvPr/>
        </p:nvSpPr>
        <p:spPr>
          <a:xfrm>
            <a:off x="801709" y="1870385"/>
            <a:ext cx="4904100" cy="34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SzPts val="2000"/>
            </a:pPr>
            <a:r>
              <a:rPr lang="es-CL" sz="20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Presentación:</a:t>
            </a:r>
            <a:r>
              <a:rPr lang="es-CL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lang="es-CL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lang="es-CL" sz="20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“Análisis Visual Librería Seaborn.pptx”</a:t>
            </a:r>
            <a:endParaRPr lang="es-CL" sz="20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</a:endParaRPr>
          </a:p>
          <a:p>
            <a:pPr marL="342900" marR="0" lvl="0" indent="-215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lang="es-CL" sz="20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0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Demostración:</a:t>
            </a:r>
            <a:endParaRPr lang="es-CL" dirty="0">
              <a:solidFill>
                <a:schemeClr val="lt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s-CL" sz="20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lang="es-CL" sz="20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“Demo Librería </a:t>
            </a:r>
            <a:r>
              <a:rPr lang="es-CL" sz="20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Seaborn.ipynb</a:t>
            </a:r>
            <a:r>
              <a:rPr lang="es-CL" sz="20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”</a:t>
            </a:r>
            <a:endParaRPr lang="es-CL" dirty="0">
              <a:solidFill>
                <a:schemeClr val="lt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s-CL" sz="20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0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Actividad:</a:t>
            </a:r>
            <a:endParaRPr lang="es-CL" dirty="0">
              <a:solidFill>
                <a:schemeClr val="lt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s-CL" sz="20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lang="es-CL" sz="20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“Caso Super Store.pptx”</a:t>
            </a:r>
            <a:endParaRPr lang="es-CL" dirty="0">
              <a:solidFill>
                <a:schemeClr val="lt1"/>
              </a:solidFill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lang="es-CL" sz="20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“Autoevaluación Caso Super Store.xlsx”</a:t>
            </a:r>
            <a:endParaRPr lang="es-CL" sz="20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</a:endParaRPr>
          </a:p>
        </p:txBody>
      </p:sp>
      <p:pic>
        <p:nvPicPr>
          <p:cNvPr id="149" name="Google Shape;149;p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42186" y="2116182"/>
            <a:ext cx="2451593" cy="13790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6"/>
          <p:cNvPicPr preferRelativeResize="0"/>
          <p:nvPr/>
        </p:nvPicPr>
        <p:blipFill rotWithShape="1">
          <a:blip r:embed="rId5">
            <a:alphaModFix/>
          </a:blip>
          <a:srcRect t="10359" r="39367" b="15051"/>
          <a:stretch/>
        </p:blipFill>
        <p:spPr>
          <a:xfrm>
            <a:off x="6590970" y="3715764"/>
            <a:ext cx="2359101" cy="1632456"/>
          </a:xfrm>
          <a:prstGeom prst="rect">
            <a:avLst/>
          </a:prstGeom>
          <a:solidFill>
            <a:srgbClr val="ECECEC"/>
          </a:solidFill>
          <a:ln w="190500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50000" algn="tl" rotWithShape="0">
              <a:srgbClr val="000000">
                <a:alpha val="40784"/>
              </a:srgbClr>
            </a:outerShdw>
          </a:effectLst>
        </p:spPr>
      </p:pic>
      <p:pic>
        <p:nvPicPr>
          <p:cNvPr id="151" name="Google Shape;151;p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783481" y="2936668"/>
            <a:ext cx="2623840" cy="14759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8"/>
          <p:cNvSpPr/>
          <p:nvPr/>
        </p:nvSpPr>
        <p:spPr>
          <a:xfrm>
            <a:off x="3922145" y="2041235"/>
            <a:ext cx="8703965" cy="2715491"/>
          </a:xfrm>
          <a:prstGeom prst="roundRect">
            <a:avLst>
              <a:gd name="adj" fmla="val 2778"/>
            </a:avLst>
          </a:prstGeom>
          <a:gradFill>
            <a:gsLst>
              <a:gs pos="0">
                <a:srgbClr val="547D28"/>
              </a:gs>
              <a:gs pos="50000">
                <a:srgbClr val="7AB539"/>
              </a:gs>
              <a:gs pos="100000">
                <a:srgbClr val="92D946"/>
              </a:gs>
            </a:gsLst>
            <a:lin ang="27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42900" marR="0" lvl="0" indent="-2286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8"/>
          <p:cNvSpPr txBox="1"/>
          <p:nvPr/>
        </p:nvSpPr>
        <p:spPr>
          <a:xfrm>
            <a:off x="697427" y="891293"/>
            <a:ext cx="4626122" cy="1008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s-CL" sz="3200" b="0" i="0" u="none" strike="noStrike" cap="none" dirty="0">
                <a:solidFill>
                  <a:srgbClr val="757070"/>
                </a:solidFill>
                <a:latin typeface="Arial"/>
                <a:ea typeface="Arial"/>
                <a:cs typeface="Arial"/>
                <a:sym typeface="Arial"/>
              </a:rPr>
              <a:t>3. Desafío Sesión</a:t>
            </a:r>
            <a:endParaRPr lang="es-CL" sz="3200" b="0" i="0" u="none" strike="noStrike" cap="none" dirty="0">
              <a:solidFill>
                <a:srgbClr val="757070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158" name="Google Shape;158;p8"/>
          <p:cNvSpPr txBox="1"/>
          <p:nvPr/>
        </p:nvSpPr>
        <p:spPr>
          <a:xfrm>
            <a:off x="4785970" y="2666341"/>
            <a:ext cx="4719000" cy="13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-CL" sz="20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Actividad (asincrónico):</a:t>
            </a:r>
            <a:endParaRPr lang="es-CL"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lang="es-CL" sz="20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“Guía Análisis Series de </a:t>
            </a:r>
            <a:r>
              <a:rPr lang="es-CL" sz="20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Tiempo.ipynb</a:t>
            </a:r>
            <a:r>
              <a:rPr lang="es-CL" sz="20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”</a:t>
            </a:r>
            <a:endParaRPr lang="es-CL"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</a:endParaRPr>
          </a:p>
          <a:p>
            <a:pPr marL="285750" marR="0" lvl="0" indent="-158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lang="es-CL" sz="20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5"/>
          <p:cNvSpPr txBox="1">
            <a:spLocks noGrp="1"/>
          </p:cNvSpPr>
          <p:nvPr>
            <p:ph type="title"/>
          </p:nvPr>
        </p:nvSpPr>
        <p:spPr>
          <a:xfrm>
            <a:off x="930564" y="328381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L" sz="3200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Cierre de la Sesión</a:t>
            </a:r>
            <a:endParaRPr lang="es-CL" sz="3200" dirty="0">
              <a:solidFill>
                <a:srgbClr val="7F7F7F"/>
              </a:solidFill>
              <a:latin typeface="Arial"/>
              <a:ea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245</Words>
  <Application>Microsoft Office PowerPoint</Application>
  <PresentationFormat>Panorámica</PresentationFormat>
  <Paragraphs>55</Paragraphs>
  <Slides>13</Slides>
  <Notes>13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13</vt:i4>
      </vt:variant>
    </vt:vector>
  </HeadingPairs>
  <TitlesOfParts>
    <vt:vector size="14" baseType="lpstr">
      <vt:lpstr>Tema de Office</vt:lpstr>
      <vt:lpstr>Presentación de la sesión</vt:lpstr>
      <vt:lpstr>Repaso y Activación de Conceptos:   “Preparándonos para avanzar”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Cierre de la Sesión</vt:lpstr>
      <vt:lpstr>Recapitulación y Reflexión:   “Lo que hemos aprendido hoy”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la sesión</dc:title>
  <dc:creator>Kibernum</dc:creator>
  <cp:lastModifiedBy>Diseño ITA</cp:lastModifiedBy>
  <cp:revision>40</cp:revision>
  <dcterms:created xsi:type="dcterms:W3CDTF">2023-01-03T12:28:26Z</dcterms:created>
  <dcterms:modified xsi:type="dcterms:W3CDTF">2025-10-06T17:31:41Z</dcterms:modified>
</cp:coreProperties>
</file>